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7"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5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6448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2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4060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0732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0923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4983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5399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73241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8069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160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2608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4/30/2018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170534550"/>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Cache  Memory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54139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US" dirty="0" smtClean="0"/>
              <a:t>Direct Mapping:</a:t>
            </a:r>
            <a:endParaRPr lang="en-US" dirty="0"/>
          </a:p>
        </p:txBody>
      </p:sp>
      <p:sp>
        <p:nvSpPr>
          <p:cNvPr id="3" name="Content Placeholder 2"/>
          <p:cNvSpPr>
            <a:spLocks noGrp="1"/>
          </p:cNvSpPr>
          <p:nvPr>
            <p:ph idx="1"/>
          </p:nvPr>
        </p:nvSpPr>
        <p:spPr>
          <a:xfrm>
            <a:off x="368300" y="1028700"/>
            <a:ext cx="11277600" cy="5549900"/>
          </a:xfrm>
        </p:spPr>
        <p:txBody>
          <a:bodyPr/>
          <a:lstStyle/>
          <a:p>
            <a:r>
              <a:rPr lang="en-US" dirty="0" smtClean="0"/>
              <a:t>The drawback of Associative mapping is it is more expensive as it has an added logic associated with each cell.</a:t>
            </a:r>
          </a:p>
          <a:p>
            <a:r>
              <a:rPr lang="en-US" dirty="0" smtClean="0"/>
              <a:t>To overcome this drawback ,we move to Direct Mapping.</a:t>
            </a:r>
          </a:p>
          <a:p>
            <a:r>
              <a:rPr lang="en-US" dirty="0" smtClean="0"/>
              <a:t>In direct mapping we use the random access memory.</a:t>
            </a:r>
          </a:p>
          <a:p>
            <a:r>
              <a:rPr lang="en-US" dirty="0" smtClean="0"/>
              <a:t>To organize direct mapping, the CPU address of 15 bits is divided into two fields:</a:t>
            </a:r>
          </a:p>
          <a:p>
            <a:pPr marL="0" indent="0">
              <a:buNone/>
            </a:pPr>
            <a:r>
              <a:rPr lang="en-US" dirty="0" smtClean="0"/>
              <a:t>		1. the nine least significant bits constitute the </a:t>
            </a:r>
            <a:r>
              <a:rPr lang="en-US" i="1" dirty="0" smtClean="0"/>
              <a:t>index </a:t>
            </a:r>
            <a:r>
              <a:rPr lang="en-US" dirty="0" smtClean="0"/>
              <a:t>field.</a:t>
            </a:r>
          </a:p>
          <a:p>
            <a:pPr marL="0" indent="0">
              <a:buNone/>
            </a:pPr>
            <a:r>
              <a:rPr lang="en-US" dirty="0"/>
              <a:t>	</a:t>
            </a:r>
            <a:r>
              <a:rPr lang="en-US" dirty="0" smtClean="0"/>
              <a:t>	2. the remaining six bits constitute the tag field.</a:t>
            </a:r>
          </a:p>
          <a:p>
            <a:pPr marL="0" indent="0">
              <a:buNone/>
            </a:pPr>
            <a:endParaRPr lang="en-US" dirty="0" smtClean="0"/>
          </a:p>
        </p:txBody>
      </p:sp>
    </p:spTree>
    <p:extLst>
      <p:ext uri="{BB962C8B-B14F-4D97-AF65-F5344CB8AC3E}">
        <p14:creationId xmlns:p14="http://schemas.microsoft.com/office/powerpoint/2010/main" val="2591562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09562"/>
          </a:xfrm>
        </p:spPr>
        <p:txBody>
          <a:bodyPr>
            <a:normAutofit fontScale="90000"/>
          </a:bodyPr>
          <a:lstStyle/>
          <a:p>
            <a:r>
              <a:rPr lang="en-US" dirty="0" smtClean="0"/>
              <a:t>Addressing relationships between main and </a:t>
            </a:r>
            <a:r>
              <a:rPr lang="en-US" dirty="0" err="1" smtClean="0"/>
              <a:t>cahe</a:t>
            </a:r>
            <a:r>
              <a:rPr lang="en-US" dirty="0" smtClean="0"/>
              <a:t> memories: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20896804"/>
              </p:ext>
            </p:extLst>
          </p:nvPr>
        </p:nvGraphicFramePr>
        <p:xfrm>
          <a:off x="1435099" y="1447800"/>
          <a:ext cx="4533900" cy="457200"/>
        </p:xfrm>
        <a:graphic>
          <a:graphicData uri="http://schemas.openxmlformats.org/drawingml/2006/table">
            <a:tbl>
              <a:tblPr firstRow="1" bandRow="1">
                <a:tableStyleId>{5C22544A-7EE6-4342-B048-85BDC9FD1C3A}</a:tableStyleId>
              </a:tblPr>
              <a:tblGrid>
                <a:gridCol w="2266950">
                  <a:extLst>
                    <a:ext uri="{9D8B030D-6E8A-4147-A177-3AD203B41FA5}">
                      <a16:colId xmlns:a16="http://schemas.microsoft.com/office/drawing/2014/main" val="1591712632"/>
                    </a:ext>
                  </a:extLst>
                </a:gridCol>
                <a:gridCol w="2266950">
                  <a:extLst>
                    <a:ext uri="{9D8B030D-6E8A-4147-A177-3AD203B41FA5}">
                      <a16:colId xmlns:a16="http://schemas.microsoft.com/office/drawing/2014/main" val="2210677509"/>
                    </a:ext>
                  </a:extLst>
                </a:gridCol>
              </a:tblGrid>
              <a:tr h="433388">
                <a:tc>
                  <a:txBody>
                    <a:bodyPr/>
                    <a:lstStyle/>
                    <a:p>
                      <a:r>
                        <a:rPr lang="en-US" sz="2000" baseline="0" dirty="0" smtClean="0">
                          <a:solidFill>
                            <a:schemeClr val="tx1"/>
                          </a:solidFill>
                        </a:rPr>
                        <a:t>           </a:t>
                      </a:r>
                      <a:r>
                        <a:rPr lang="en-US" sz="2400" baseline="0" dirty="0" smtClean="0">
                          <a:solidFill>
                            <a:schemeClr val="tx1"/>
                          </a:solidFill>
                        </a:rPr>
                        <a:t>Tag</a:t>
                      </a:r>
                      <a:endParaRPr lang="en-US" sz="2400" baseline="0" dirty="0">
                        <a:solidFill>
                          <a:schemeClr val="tx1"/>
                        </a:solidFill>
                      </a:endParaRPr>
                    </a:p>
                  </a:txBody>
                  <a:tcPr/>
                </a:tc>
                <a:tc>
                  <a:txBody>
                    <a:bodyPr/>
                    <a:lstStyle/>
                    <a:p>
                      <a:r>
                        <a:rPr lang="en-US" sz="2400" baseline="0" dirty="0" smtClean="0">
                          <a:solidFill>
                            <a:schemeClr val="tx1"/>
                          </a:solidFill>
                        </a:rPr>
                        <a:t>    Index</a:t>
                      </a:r>
                      <a:endParaRPr lang="en-US" sz="2400" baseline="0" dirty="0">
                        <a:solidFill>
                          <a:schemeClr val="tx1"/>
                        </a:solidFill>
                      </a:endParaRPr>
                    </a:p>
                  </a:txBody>
                  <a:tcPr/>
                </a:tc>
                <a:extLst>
                  <a:ext uri="{0D108BD9-81ED-4DB2-BD59-A6C34878D82A}">
                    <a16:rowId xmlns:a16="http://schemas.microsoft.com/office/drawing/2014/main" val="1422390684"/>
                  </a:ext>
                </a:extLst>
              </a:tr>
            </a:tbl>
          </a:graphicData>
        </a:graphic>
      </p:graphicFrame>
      <p:sp>
        <p:nvSpPr>
          <p:cNvPr id="4" name="Rectangle 3"/>
          <p:cNvSpPr/>
          <p:nvPr/>
        </p:nvSpPr>
        <p:spPr>
          <a:xfrm>
            <a:off x="3136900" y="2933700"/>
            <a:ext cx="2755900" cy="27051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32k x 12</a:t>
            </a:r>
          </a:p>
          <a:p>
            <a:pPr algn="ctr"/>
            <a:endParaRPr lang="en-US" b="1" dirty="0">
              <a:solidFill>
                <a:schemeClr val="tx1"/>
              </a:solidFill>
            </a:endParaRPr>
          </a:p>
          <a:p>
            <a:pPr algn="ctr"/>
            <a:r>
              <a:rPr lang="en-US" b="1" dirty="0" smtClean="0">
                <a:solidFill>
                  <a:schemeClr val="tx1"/>
                </a:solidFill>
              </a:rPr>
              <a:t>Main memory</a:t>
            </a:r>
          </a:p>
          <a:p>
            <a:pPr algn="ctr"/>
            <a:endParaRPr lang="en-US" b="1" dirty="0">
              <a:solidFill>
                <a:schemeClr val="tx1"/>
              </a:solidFill>
            </a:endParaRPr>
          </a:p>
          <a:p>
            <a:pPr algn="ctr"/>
            <a:r>
              <a:rPr lang="en-US" b="1" dirty="0" smtClean="0">
                <a:solidFill>
                  <a:schemeClr val="tx1"/>
                </a:solidFill>
              </a:rPr>
              <a:t>Address = 15 bits</a:t>
            </a:r>
          </a:p>
          <a:p>
            <a:pPr algn="ctr"/>
            <a:r>
              <a:rPr lang="en-US" b="1" dirty="0" smtClean="0">
                <a:solidFill>
                  <a:schemeClr val="tx1"/>
                </a:solidFill>
              </a:rPr>
              <a:t>Data = 12 bits</a:t>
            </a:r>
            <a:endParaRPr lang="en-US" b="1" dirty="0">
              <a:solidFill>
                <a:schemeClr val="tx1"/>
              </a:solidFill>
            </a:endParaRPr>
          </a:p>
        </p:txBody>
      </p:sp>
      <p:sp>
        <p:nvSpPr>
          <p:cNvPr id="5" name="Rectangle 4"/>
          <p:cNvSpPr/>
          <p:nvPr/>
        </p:nvSpPr>
        <p:spPr>
          <a:xfrm>
            <a:off x="8077200" y="3403600"/>
            <a:ext cx="23876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512 x 12</a:t>
            </a:r>
          </a:p>
          <a:p>
            <a:pPr algn="ctr"/>
            <a:endParaRPr lang="en-US" b="1" dirty="0">
              <a:solidFill>
                <a:schemeClr val="tx1"/>
              </a:solidFill>
            </a:endParaRPr>
          </a:p>
          <a:p>
            <a:pPr algn="ctr"/>
            <a:r>
              <a:rPr lang="en-US" b="1" dirty="0" smtClean="0">
                <a:solidFill>
                  <a:schemeClr val="tx1"/>
                </a:solidFill>
              </a:rPr>
              <a:t>Cache memory</a:t>
            </a:r>
          </a:p>
          <a:p>
            <a:pPr algn="ctr"/>
            <a:endParaRPr lang="en-US" b="1" dirty="0">
              <a:solidFill>
                <a:schemeClr val="tx1"/>
              </a:solidFill>
            </a:endParaRPr>
          </a:p>
          <a:p>
            <a:pPr algn="ctr"/>
            <a:r>
              <a:rPr lang="en-US" b="1" dirty="0" smtClean="0">
                <a:solidFill>
                  <a:schemeClr val="tx1"/>
                </a:solidFill>
              </a:rPr>
              <a:t>Address = 9 bits</a:t>
            </a:r>
          </a:p>
          <a:p>
            <a:pPr algn="ctr"/>
            <a:r>
              <a:rPr lang="en-US" b="1" dirty="0" smtClean="0">
                <a:solidFill>
                  <a:schemeClr val="tx1"/>
                </a:solidFill>
              </a:rPr>
              <a:t>Data = 12 bits</a:t>
            </a:r>
          </a:p>
        </p:txBody>
      </p:sp>
      <p:cxnSp>
        <p:nvCxnSpPr>
          <p:cNvPr id="11" name="Elbow Connector 10"/>
          <p:cNvCxnSpPr/>
          <p:nvPr/>
        </p:nvCxnSpPr>
        <p:spPr>
          <a:xfrm rot="16200000" flipH="1">
            <a:off x="1080294" y="2235994"/>
            <a:ext cx="1509712" cy="4191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356100" y="1690687"/>
            <a:ext cx="0" cy="544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56100" y="2235200"/>
            <a:ext cx="3416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578100" y="2235200"/>
            <a:ext cx="177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772400" y="2235200"/>
            <a:ext cx="0" cy="1168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578100" y="2235200"/>
            <a:ext cx="0" cy="965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435099" y="3175000"/>
            <a:ext cx="660401" cy="35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00</a:t>
            </a:r>
            <a:endParaRPr lang="en-US" dirty="0">
              <a:solidFill>
                <a:schemeClr val="tx1"/>
              </a:solidFill>
            </a:endParaRPr>
          </a:p>
        </p:txBody>
      </p:sp>
      <p:sp>
        <p:nvSpPr>
          <p:cNvPr id="27" name="Rectangle 26"/>
          <p:cNvSpPr/>
          <p:nvPr/>
        </p:nvSpPr>
        <p:spPr>
          <a:xfrm>
            <a:off x="2171701" y="3200400"/>
            <a:ext cx="647699" cy="35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000</a:t>
            </a:r>
            <a:endParaRPr lang="en-US" dirty="0">
              <a:solidFill>
                <a:schemeClr val="tx1"/>
              </a:solidFill>
            </a:endParaRPr>
          </a:p>
        </p:txBody>
      </p:sp>
      <p:sp>
        <p:nvSpPr>
          <p:cNvPr id="28" name="Rectangle 27"/>
          <p:cNvSpPr/>
          <p:nvPr/>
        </p:nvSpPr>
        <p:spPr>
          <a:xfrm>
            <a:off x="1625600" y="5232400"/>
            <a:ext cx="419101" cy="40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77</a:t>
            </a:r>
            <a:endParaRPr lang="en-US" dirty="0">
              <a:solidFill>
                <a:schemeClr val="tx1"/>
              </a:solidFill>
            </a:endParaRPr>
          </a:p>
        </p:txBody>
      </p:sp>
      <p:sp>
        <p:nvSpPr>
          <p:cNvPr id="29" name="Rectangle 28"/>
          <p:cNvSpPr/>
          <p:nvPr/>
        </p:nvSpPr>
        <p:spPr>
          <a:xfrm>
            <a:off x="2133601" y="5232400"/>
            <a:ext cx="685799" cy="40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777</a:t>
            </a:r>
            <a:endParaRPr lang="en-US" dirty="0">
              <a:solidFill>
                <a:schemeClr val="tx1"/>
              </a:solidFill>
            </a:endParaRPr>
          </a:p>
        </p:txBody>
      </p:sp>
      <p:sp>
        <p:nvSpPr>
          <p:cNvPr id="30" name="Rectangle 29"/>
          <p:cNvSpPr/>
          <p:nvPr/>
        </p:nvSpPr>
        <p:spPr>
          <a:xfrm>
            <a:off x="939800" y="4089400"/>
            <a:ext cx="1104901"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Octal address</a:t>
            </a:r>
            <a:endParaRPr lang="en-US" b="1" dirty="0">
              <a:solidFill>
                <a:schemeClr val="tx1"/>
              </a:solidFill>
            </a:endParaRPr>
          </a:p>
        </p:txBody>
      </p:sp>
      <p:sp>
        <p:nvSpPr>
          <p:cNvPr id="31" name="Rectangle 30"/>
          <p:cNvSpPr/>
          <p:nvPr/>
        </p:nvSpPr>
        <p:spPr>
          <a:xfrm>
            <a:off x="6223000" y="3937000"/>
            <a:ext cx="9779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Octal address</a:t>
            </a:r>
            <a:endParaRPr lang="en-US" b="1" dirty="0">
              <a:solidFill>
                <a:schemeClr val="tx1"/>
              </a:solidFill>
            </a:endParaRPr>
          </a:p>
        </p:txBody>
      </p:sp>
      <p:sp>
        <p:nvSpPr>
          <p:cNvPr id="32" name="Rectangle 31"/>
          <p:cNvSpPr/>
          <p:nvPr/>
        </p:nvSpPr>
        <p:spPr>
          <a:xfrm>
            <a:off x="7340600" y="3556000"/>
            <a:ext cx="596900" cy="33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000</a:t>
            </a:r>
            <a:endParaRPr lang="en-US" dirty="0">
              <a:solidFill>
                <a:schemeClr val="tx1"/>
              </a:solidFill>
            </a:endParaRPr>
          </a:p>
        </p:txBody>
      </p:sp>
      <p:sp>
        <p:nvSpPr>
          <p:cNvPr id="33" name="Rectangle 32"/>
          <p:cNvSpPr/>
          <p:nvPr/>
        </p:nvSpPr>
        <p:spPr>
          <a:xfrm>
            <a:off x="7315200" y="4902200"/>
            <a:ext cx="596900" cy="33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777</a:t>
            </a:r>
            <a:endParaRPr lang="en-US" dirty="0">
              <a:solidFill>
                <a:schemeClr val="tx1"/>
              </a:solidFill>
            </a:endParaRPr>
          </a:p>
        </p:txBody>
      </p:sp>
      <p:cxnSp>
        <p:nvCxnSpPr>
          <p:cNvPr id="38" name="Straight Arrow Connector 37"/>
          <p:cNvCxnSpPr/>
          <p:nvPr/>
        </p:nvCxnSpPr>
        <p:spPr>
          <a:xfrm>
            <a:off x="2133601" y="3683000"/>
            <a:ext cx="0" cy="139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2" idx="2"/>
            <a:endCxn id="33" idx="0"/>
          </p:cNvCxnSpPr>
          <p:nvPr/>
        </p:nvCxnSpPr>
        <p:spPr>
          <a:xfrm flipH="1">
            <a:off x="7613650" y="3886200"/>
            <a:ext cx="25400" cy="101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044701" y="1066800"/>
            <a:ext cx="1282699"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6 bits</a:t>
            </a:r>
            <a:endParaRPr lang="en-US" b="1" dirty="0">
              <a:solidFill>
                <a:schemeClr val="tx1"/>
              </a:solidFill>
            </a:endParaRPr>
          </a:p>
        </p:txBody>
      </p:sp>
      <p:sp>
        <p:nvSpPr>
          <p:cNvPr id="42" name="Rectangle 41"/>
          <p:cNvSpPr/>
          <p:nvPr/>
        </p:nvSpPr>
        <p:spPr>
          <a:xfrm>
            <a:off x="4133849" y="1023938"/>
            <a:ext cx="1219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9 bits</a:t>
            </a:r>
            <a:endParaRPr lang="en-US" b="1" dirty="0">
              <a:solidFill>
                <a:schemeClr val="tx1"/>
              </a:solidFill>
            </a:endParaRPr>
          </a:p>
        </p:txBody>
      </p:sp>
    </p:spTree>
    <p:extLst>
      <p:ext uri="{BB962C8B-B14F-4D97-AF65-F5344CB8AC3E}">
        <p14:creationId xmlns:p14="http://schemas.microsoft.com/office/powerpoint/2010/main" val="3507847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1"/>
            <a:ext cx="10515600" cy="381000"/>
          </a:xfrm>
        </p:spPr>
        <p:txBody>
          <a:bodyPr>
            <a:normAutofit fontScale="90000"/>
          </a:bodyPr>
          <a:lstStyle/>
          <a:p>
            <a:r>
              <a:rPr lang="en-US" dirty="0" smtClean="0"/>
              <a:t>Direct mapping cache organization:</a:t>
            </a:r>
            <a:endParaRPr lang="en-US" dirty="0"/>
          </a:p>
        </p:txBody>
      </p:sp>
      <p:pic>
        <p:nvPicPr>
          <p:cNvPr id="8" name="Content Placeholder 7"/>
          <p:cNvPicPr>
            <a:picLocks noGrp="1" noChangeAspect="1"/>
          </p:cNvPicPr>
          <p:nvPr>
            <p:ph idx="1"/>
          </p:nvPr>
        </p:nvPicPr>
        <p:blipFill rotWithShape="1">
          <a:blip r:embed="rId2"/>
          <a:srcRect l="20422" t="10900" r="13614" b="5924"/>
          <a:stretch/>
        </p:blipFill>
        <p:spPr>
          <a:xfrm>
            <a:off x="939800" y="1143000"/>
            <a:ext cx="9753600" cy="5321300"/>
          </a:xfrm>
          <a:prstGeom prst="rect">
            <a:avLst/>
          </a:prstGeom>
        </p:spPr>
      </p:pic>
    </p:spTree>
    <p:extLst>
      <p:ext uri="{BB962C8B-B14F-4D97-AF65-F5344CB8AC3E}">
        <p14:creationId xmlns:p14="http://schemas.microsoft.com/office/powerpoint/2010/main" val="2764774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365125"/>
            <a:ext cx="10769600" cy="866775"/>
          </a:xfrm>
        </p:spPr>
        <p:txBody>
          <a:bodyPr/>
          <a:lstStyle/>
          <a:p>
            <a:endParaRPr lang="en-US" dirty="0"/>
          </a:p>
        </p:txBody>
      </p:sp>
      <p:pic>
        <p:nvPicPr>
          <p:cNvPr id="4" name="Content Placeholder 3"/>
          <p:cNvPicPr>
            <a:picLocks noGrp="1" noChangeAspect="1"/>
          </p:cNvPicPr>
          <p:nvPr>
            <p:ph idx="1"/>
          </p:nvPr>
        </p:nvPicPr>
        <p:blipFill rotWithShape="1">
          <a:blip r:embed="rId2"/>
          <a:srcRect l="23290" t="28093" r="18158" b="10323"/>
          <a:stretch/>
        </p:blipFill>
        <p:spPr>
          <a:xfrm>
            <a:off x="1143000" y="215900"/>
            <a:ext cx="9906000" cy="6223000"/>
          </a:xfrm>
          <a:prstGeom prst="rect">
            <a:avLst/>
          </a:prstGeom>
        </p:spPr>
      </p:pic>
    </p:spTree>
    <p:extLst>
      <p:ext uri="{BB962C8B-B14F-4D97-AF65-F5344CB8AC3E}">
        <p14:creationId xmlns:p14="http://schemas.microsoft.com/office/powerpoint/2010/main" val="19324157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1"/>
            <a:ext cx="10515600" cy="888999"/>
          </a:xfrm>
        </p:spPr>
        <p:txBody>
          <a:bodyPr/>
          <a:lstStyle/>
          <a:p>
            <a:r>
              <a:rPr lang="en-US" dirty="0" smtClean="0"/>
              <a:t>Set-Associative Mapping:</a:t>
            </a:r>
            <a:endParaRPr lang="en-US" dirty="0"/>
          </a:p>
        </p:txBody>
      </p:sp>
      <p:sp>
        <p:nvSpPr>
          <p:cNvPr id="3" name="Content Placeholder 2"/>
          <p:cNvSpPr>
            <a:spLocks noGrp="1"/>
          </p:cNvSpPr>
          <p:nvPr>
            <p:ph idx="1"/>
          </p:nvPr>
        </p:nvSpPr>
        <p:spPr>
          <a:xfrm>
            <a:off x="749300" y="1092200"/>
            <a:ext cx="10731500" cy="5473700"/>
          </a:xfrm>
        </p:spPr>
        <p:txBody>
          <a:bodyPr/>
          <a:lstStyle/>
          <a:p>
            <a:r>
              <a:rPr lang="en-US" dirty="0" smtClean="0"/>
              <a:t>The drawback of direct mapping is two words is two words with same index but with different tag values cannot reside in the cache memory for the same time.</a:t>
            </a:r>
          </a:p>
          <a:p>
            <a:pPr marL="0" indent="0">
              <a:buNone/>
            </a:pPr>
            <a:endParaRPr lang="en-US" dirty="0" smtClean="0"/>
          </a:p>
          <a:p>
            <a:r>
              <a:rPr lang="en-US" dirty="0" smtClean="0"/>
              <a:t>Set-Associative mapping is an improvement of direct mapping in which each word of cache can store two or more words of memory under the same index address.</a:t>
            </a:r>
          </a:p>
          <a:p>
            <a:pPr marL="0" indent="0">
              <a:buNone/>
            </a:pPr>
            <a:endParaRPr lang="en-US" dirty="0" smtClean="0"/>
          </a:p>
          <a:p>
            <a:r>
              <a:rPr lang="en-US" dirty="0" smtClean="0"/>
              <a:t>Each data word is stored together with its tag and the number of tag-data items in word of cache is said to form a set.</a:t>
            </a:r>
          </a:p>
          <a:p>
            <a:pPr marL="0" indent="0">
              <a:buNone/>
            </a:pPr>
            <a:endParaRPr lang="en-US" dirty="0"/>
          </a:p>
        </p:txBody>
      </p:sp>
    </p:spTree>
    <p:extLst>
      <p:ext uri="{BB962C8B-B14F-4D97-AF65-F5344CB8AC3E}">
        <p14:creationId xmlns:p14="http://schemas.microsoft.com/office/powerpoint/2010/main" val="2261634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l="35068" t="25757" r="13079" b="17622"/>
          <a:stretch/>
        </p:blipFill>
        <p:spPr>
          <a:xfrm>
            <a:off x="838200" y="365125"/>
            <a:ext cx="10515600" cy="5870575"/>
          </a:xfrm>
          <a:prstGeom prst="rect">
            <a:avLst/>
          </a:prstGeom>
        </p:spPr>
      </p:pic>
    </p:spTree>
    <p:extLst>
      <p:ext uri="{BB962C8B-B14F-4D97-AF65-F5344CB8AC3E}">
        <p14:creationId xmlns:p14="http://schemas.microsoft.com/office/powerpoint/2010/main" val="728161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7075"/>
          </a:xfrm>
        </p:spPr>
        <p:txBody>
          <a:bodyPr>
            <a:normAutofit/>
          </a:bodyPr>
          <a:lstStyle/>
          <a:p>
            <a:r>
              <a:rPr lang="en-US" dirty="0" smtClean="0"/>
              <a:t>Writing into cache:</a:t>
            </a:r>
            <a:endParaRPr lang="en-US" dirty="0"/>
          </a:p>
        </p:txBody>
      </p:sp>
      <p:sp>
        <p:nvSpPr>
          <p:cNvPr id="3" name="Content Placeholder 2"/>
          <p:cNvSpPr>
            <a:spLocks noGrp="1"/>
          </p:cNvSpPr>
          <p:nvPr>
            <p:ph idx="1"/>
          </p:nvPr>
        </p:nvSpPr>
        <p:spPr>
          <a:xfrm>
            <a:off x="838200" y="1181100"/>
            <a:ext cx="10515600" cy="5461000"/>
          </a:xfrm>
        </p:spPr>
        <p:txBody>
          <a:bodyPr>
            <a:normAutofit/>
          </a:bodyPr>
          <a:lstStyle/>
          <a:p>
            <a:pPr marL="0" indent="0">
              <a:buNone/>
            </a:pPr>
            <a:r>
              <a:rPr lang="en-US" dirty="0" smtClean="0"/>
              <a:t>There are two methods:</a:t>
            </a:r>
          </a:p>
          <a:p>
            <a:pPr marL="0" indent="0">
              <a:buNone/>
            </a:pPr>
            <a:r>
              <a:rPr lang="en-US" dirty="0"/>
              <a:t>	</a:t>
            </a:r>
            <a:r>
              <a:rPr lang="en-US" dirty="0" smtClean="0"/>
              <a:t>		1. Write-through method.</a:t>
            </a:r>
          </a:p>
          <a:p>
            <a:pPr marL="0" indent="0">
              <a:buNone/>
            </a:pPr>
            <a:r>
              <a:rPr lang="en-US" dirty="0"/>
              <a:t>	</a:t>
            </a:r>
            <a:r>
              <a:rPr lang="en-US" dirty="0" smtClean="0"/>
              <a:t>		2.Write-back method.</a:t>
            </a:r>
          </a:p>
          <a:p>
            <a:pPr marL="0" indent="0">
              <a:buNone/>
            </a:pPr>
            <a:r>
              <a:rPr lang="en-US" dirty="0" smtClean="0"/>
              <a:t>1.Write-through method:</a:t>
            </a:r>
          </a:p>
          <a:p>
            <a:pPr marL="0" indent="0" algn="ctr">
              <a:buNone/>
            </a:pPr>
            <a:r>
              <a:rPr lang="en-US" dirty="0"/>
              <a:t>	</a:t>
            </a:r>
            <a:r>
              <a:rPr lang="en-US" dirty="0" smtClean="0"/>
              <a:t>		In this method , main memory is updated with every</a:t>
            </a:r>
            <a:r>
              <a:rPr lang="en-US" dirty="0"/>
              <a:t> </a:t>
            </a:r>
            <a:r>
              <a:rPr lang="en-US" dirty="0" smtClean="0"/>
              <a:t>memory write operation and the cache memory is also updated in parallel if it contains that word in the specific address.</a:t>
            </a:r>
          </a:p>
          <a:p>
            <a:pPr marL="0" indent="0">
              <a:buNone/>
            </a:pPr>
            <a:r>
              <a:rPr lang="en-US" dirty="0"/>
              <a:t>	</a:t>
            </a:r>
            <a:r>
              <a:rPr lang="en-US" dirty="0" smtClean="0"/>
              <a:t>		</a:t>
            </a:r>
          </a:p>
          <a:p>
            <a:pPr marL="0" indent="0" algn="ctr">
              <a:buNone/>
            </a:pPr>
            <a:r>
              <a:rPr lang="en-US" dirty="0"/>
              <a:t>	</a:t>
            </a:r>
            <a:r>
              <a:rPr lang="en-US" dirty="0" smtClean="0"/>
              <a:t>		It has an advantage that main memory always 		contains the same data as that of the cache memory.</a:t>
            </a:r>
          </a:p>
          <a:p>
            <a:pPr marL="0" indent="0" algn="ctr">
              <a:buNone/>
            </a:pPr>
            <a:r>
              <a:rPr lang="en-US" dirty="0" smtClean="0"/>
              <a:t>	</a:t>
            </a:r>
          </a:p>
        </p:txBody>
      </p:sp>
    </p:spTree>
    <p:extLst>
      <p:ext uri="{BB962C8B-B14F-4D97-AF65-F5344CB8AC3E}">
        <p14:creationId xmlns:p14="http://schemas.microsoft.com/office/powerpoint/2010/main" val="714062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0"/>
            <a:ext cx="10515600" cy="365125"/>
          </a:xfrm>
        </p:spPr>
        <p:txBody>
          <a:bodyPr>
            <a:normAutofit fontScale="90000"/>
          </a:bodyPr>
          <a:lstStyle/>
          <a:p>
            <a:endParaRPr lang="en-US" dirty="0"/>
          </a:p>
        </p:txBody>
      </p:sp>
      <p:sp>
        <p:nvSpPr>
          <p:cNvPr id="3" name="Content Placeholder 2"/>
          <p:cNvSpPr>
            <a:spLocks noGrp="1"/>
          </p:cNvSpPr>
          <p:nvPr>
            <p:ph idx="1"/>
          </p:nvPr>
        </p:nvSpPr>
        <p:spPr>
          <a:xfrm>
            <a:off x="838200" y="365125"/>
            <a:ext cx="10515600" cy="6289675"/>
          </a:xfrm>
        </p:spPr>
        <p:txBody>
          <a:bodyPr/>
          <a:lstStyle/>
          <a:p>
            <a:pPr marL="0" indent="0">
              <a:buNone/>
            </a:pPr>
            <a:r>
              <a:rPr lang="en-US" dirty="0" smtClean="0"/>
              <a:t>2.Write-Back method:</a:t>
            </a:r>
          </a:p>
          <a:p>
            <a:pPr marL="0" indent="0">
              <a:buNone/>
            </a:pPr>
            <a:r>
              <a:rPr lang="en-US" dirty="0"/>
              <a:t>	</a:t>
            </a:r>
            <a:r>
              <a:rPr lang="en-US" dirty="0" smtClean="0"/>
              <a:t>	In this method only the cache memory is updated. </a:t>
            </a:r>
            <a:endParaRPr lang="en-US" dirty="0"/>
          </a:p>
          <a:p>
            <a:pPr marL="0" indent="0">
              <a:buNone/>
            </a:pPr>
            <a:r>
              <a:rPr lang="en-US" dirty="0" smtClean="0"/>
              <a:t>	The location where the memory is updated is marked by a flag</a:t>
            </a:r>
          </a:p>
          <a:p>
            <a:pPr marL="0" indent="0">
              <a:buNone/>
            </a:pPr>
            <a:r>
              <a:rPr lang="en-US" dirty="0" smtClean="0"/>
              <a:t>So  that when the word is removed from the cache , it can be added to main memory easily.</a:t>
            </a:r>
          </a:p>
          <a:p>
            <a:pPr marL="0" indent="0">
              <a:buNone/>
            </a:pPr>
            <a:r>
              <a:rPr lang="en-US" dirty="0"/>
              <a:t>	</a:t>
            </a:r>
            <a:r>
              <a:rPr lang="en-US" dirty="0" smtClean="0"/>
              <a:t>	The advantage of this method is we can update the memory several times easily during the program execution and when the word id removed from the cache the accurate copy is re-written into the main memory.</a:t>
            </a:r>
          </a:p>
        </p:txBody>
      </p:sp>
    </p:spTree>
    <p:extLst>
      <p:ext uri="{BB962C8B-B14F-4D97-AF65-F5344CB8AC3E}">
        <p14:creationId xmlns:p14="http://schemas.microsoft.com/office/powerpoint/2010/main" val="2210894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1"/>
            <a:ext cx="11023600" cy="1041400"/>
          </a:xfrm>
        </p:spPr>
        <p:txBody>
          <a:bodyPr/>
          <a:lstStyle/>
          <a:p>
            <a:r>
              <a:rPr lang="en-US" dirty="0" smtClean="0"/>
              <a:t>Cache Initialization:</a:t>
            </a:r>
            <a:endParaRPr lang="en-US" dirty="0"/>
          </a:p>
        </p:txBody>
      </p:sp>
      <p:sp>
        <p:nvSpPr>
          <p:cNvPr id="3" name="Content Placeholder 2"/>
          <p:cNvSpPr>
            <a:spLocks noGrp="1"/>
          </p:cNvSpPr>
          <p:nvPr>
            <p:ph idx="1"/>
          </p:nvPr>
        </p:nvSpPr>
        <p:spPr>
          <a:xfrm>
            <a:off x="406400" y="1295400"/>
            <a:ext cx="11226800" cy="5181600"/>
          </a:xfrm>
        </p:spPr>
        <p:txBody>
          <a:bodyPr/>
          <a:lstStyle/>
          <a:p>
            <a:r>
              <a:rPr lang="en-US" dirty="0" smtClean="0"/>
              <a:t>The cache memory is initialized when the power is supplied to the computer or when the main memory is loaded with a complete set of programs from the auxiliary memory.</a:t>
            </a:r>
          </a:p>
          <a:p>
            <a:r>
              <a:rPr lang="en-US" dirty="0" smtClean="0"/>
              <a:t>After initialization , ideally the cache has to be empty , but it instead it contains some invalid data.</a:t>
            </a:r>
          </a:p>
          <a:p>
            <a:r>
              <a:rPr lang="en-US" dirty="0" smtClean="0"/>
              <a:t>Therefore, a  “</a:t>
            </a:r>
            <a:r>
              <a:rPr lang="en-US" i="1" dirty="0" smtClean="0"/>
              <a:t>valid bit”  </a:t>
            </a:r>
            <a:r>
              <a:rPr lang="en-US" dirty="0" smtClean="0"/>
              <a:t>is included with each word in cache to check whether the word contains valid data or not.</a:t>
            </a:r>
          </a:p>
          <a:p>
            <a:r>
              <a:rPr lang="en-US" dirty="0" smtClean="0"/>
              <a:t>Firstly , all the valid bits are set to 0 when the cache is initialized.</a:t>
            </a:r>
          </a:p>
          <a:p>
            <a:r>
              <a:rPr lang="en-US" dirty="0" smtClean="0"/>
              <a:t>When a new word is loaded from main memory to cache , the valid bit is set to 1.</a:t>
            </a:r>
          </a:p>
          <a:p>
            <a:r>
              <a:rPr lang="en-US" dirty="0" smtClean="0"/>
              <a:t>1 indicates valid data and 0 indicates invalid data.</a:t>
            </a:r>
            <a:endParaRPr lang="en-US" dirty="0"/>
          </a:p>
        </p:txBody>
      </p:sp>
    </p:spTree>
    <p:extLst>
      <p:ext uri="{BB962C8B-B14F-4D97-AF65-F5344CB8AC3E}">
        <p14:creationId xmlns:p14="http://schemas.microsoft.com/office/powerpoint/2010/main" val="3808561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 y="0"/>
            <a:ext cx="12309230" cy="6972300"/>
          </a:xfrm>
          <a:gradFill>
            <a:gsLst>
              <a:gs pos="0">
                <a:schemeClr val="accent1">
                  <a:lumMod val="5000"/>
                  <a:lumOff val="95000"/>
                  <a:alpha val="60000"/>
                </a:schemeClr>
              </a:gs>
              <a:gs pos="74000">
                <a:schemeClr val="accent1">
                  <a:lumMod val="45000"/>
                  <a:lumOff val="55000"/>
                </a:schemeClr>
              </a:gs>
              <a:gs pos="86000">
                <a:schemeClr val="accent1">
                  <a:lumMod val="45000"/>
                  <a:lumOff val="55000"/>
                </a:schemeClr>
              </a:gs>
              <a:gs pos="100000">
                <a:schemeClr val="accent1">
                  <a:lumMod val="30000"/>
                  <a:lumOff val="70000"/>
                </a:schemeClr>
              </a:gs>
            </a:gsLst>
            <a:path path="circle">
              <a:fillToRect l="100000" t="100000"/>
            </a:path>
          </a:gradFill>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r>
              <a:rPr lang="en-US" sz="6000" b="1" dirty="0">
                <a:solidFill>
                  <a:prstClr val="black"/>
                </a:solidFill>
              </a:rPr>
              <a:t> </a:t>
            </a:r>
            <a:r>
              <a:rPr lang="en-US" sz="6000" i="1" dirty="0">
                <a:solidFill>
                  <a:prstClr val="black"/>
                </a:solidFill>
              </a:rPr>
              <a:t>THANK YOU</a:t>
            </a:r>
            <a:endParaRPr lang="en-US" i="1" dirty="0" smtClean="0"/>
          </a:p>
          <a:p>
            <a:pPr marL="0" indent="0">
              <a:buNone/>
            </a:pPr>
            <a:r>
              <a:rPr lang="en-US" sz="5000" b="1" dirty="0"/>
              <a:t> </a:t>
            </a:r>
            <a:r>
              <a:rPr lang="en-US" sz="5000" b="1" dirty="0" smtClean="0"/>
              <a:t>     </a:t>
            </a:r>
            <a:endParaRPr lang="en-US" sz="6000" b="1" dirty="0"/>
          </a:p>
        </p:txBody>
      </p:sp>
      <p:sp>
        <p:nvSpPr>
          <p:cNvPr id="15" name="Oval 14"/>
          <p:cNvSpPr/>
          <p:nvPr/>
        </p:nvSpPr>
        <p:spPr>
          <a:xfrm>
            <a:off x="7137400" y="2425700"/>
            <a:ext cx="3340100" cy="3606800"/>
          </a:xfrm>
          <a:prstGeom prst="ellipse">
            <a:avLst/>
          </a:prstGeom>
          <a:solidFill>
            <a:schemeClr val="accent4">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962900" y="3390900"/>
            <a:ext cx="482600" cy="71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118600" y="3390900"/>
            <a:ext cx="400050" cy="71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oon 17"/>
          <p:cNvSpPr/>
          <p:nvPr/>
        </p:nvSpPr>
        <p:spPr>
          <a:xfrm rot="16200000">
            <a:off x="8489950" y="4400550"/>
            <a:ext cx="622300" cy="1193800"/>
          </a:xfrm>
          <a:prstGeom prst="mo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98675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When a program instruction is executed, the CPU repeatedly refers to the set of instructions in the memory.</a:t>
            </a:r>
          </a:p>
          <a:p>
            <a:r>
              <a:rPr lang="en-US" dirty="0" smtClean="0"/>
              <a:t>Every time a subroutine is called, its instructions are fetched from the memory.</a:t>
            </a:r>
          </a:p>
          <a:p>
            <a:r>
              <a:rPr lang="en-US" dirty="0" smtClean="0"/>
              <a:t>Over a short interval of time, the address generated by a program refers to few localized areas of memory repeatedly.</a:t>
            </a:r>
          </a:p>
          <a:p>
            <a:r>
              <a:rPr lang="en-US" dirty="0" smtClean="0"/>
              <a:t>That is ,only some portion of memory will be accessed repeatedly at a particular time while the remaining memory in the main memory is accessed less frequently.</a:t>
            </a:r>
            <a:endParaRPr lang="en-US" dirty="0"/>
          </a:p>
        </p:txBody>
      </p:sp>
    </p:spTree>
    <p:extLst>
      <p:ext uri="{BB962C8B-B14F-4D97-AF65-F5344CB8AC3E}">
        <p14:creationId xmlns:p14="http://schemas.microsoft.com/office/powerpoint/2010/main" val="1481185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33375"/>
          </a:xfrm>
        </p:spPr>
        <p:txBody>
          <a:bodyPr>
            <a:normAutofit fontScale="90000"/>
          </a:bodyPr>
          <a:lstStyle/>
          <a:p>
            <a:endParaRPr lang="en-US" dirty="0"/>
          </a:p>
        </p:txBody>
      </p:sp>
      <p:sp>
        <p:nvSpPr>
          <p:cNvPr id="3" name="Content Placeholder 2"/>
          <p:cNvSpPr>
            <a:spLocks noGrp="1"/>
          </p:cNvSpPr>
          <p:nvPr>
            <p:ph idx="1"/>
          </p:nvPr>
        </p:nvSpPr>
        <p:spPr>
          <a:xfrm>
            <a:off x="723900" y="1193800"/>
            <a:ext cx="10515600" cy="5892800"/>
          </a:xfrm>
        </p:spPr>
        <p:txBody>
          <a:bodyPr/>
          <a:lstStyle/>
          <a:p>
            <a:r>
              <a:rPr lang="en-US" dirty="0" smtClean="0"/>
              <a:t>It takes more time for the CPU to access the main memory each and every time .</a:t>
            </a:r>
          </a:p>
          <a:p>
            <a:r>
              <a:rPr lang="en-US" dirty="0" smtClean="0"/>
              <a:t>If the active portions of the program and data are placed in a fast small memory, the average memory access time can be reduced, which reduces the total execution time of the program.</a:t>
            </a:r>
          </a:p>
          <a:p>
            <a:r>
              <a:rPr lang="en-US" dirty="0" smtClean="0"/>
              <a:t>Such a fast small is called </a:t>
            </a:r>
            <a:r>
              <a:rPr lang="en-US" i="1" dirty="0" smtClean="0"/>
              <a:t>“Cache Memory”.</a:t>
            </a:r>
          </a:p>
          <a:p>
            <a:r>
              <a:rPr lang="en-US" dirty="0" smtClean="0"/>
              <a:t>Cache memory is placed between CPU and main memory.</a:t>
            </a:r>
          </a:p>
          <a:p>
            <a:r>
              <a:rPr lang="en-US" dirty="0" smtClean="0"/>
              <a:t>Cache memory access time is less than that of main memory by a factor 5 to 10.</a:t>
            </a:r>
          </a:p>
          <a:p>
            <a:r>
              <a:rPr lang="en-US" dirty="0" smtClean="0"/>
              <a:t>Cache is the fastest components in the memory hierarchy.</a:t>
            </a:r>
          </a:p>
          <a:p>
            <a:endParaRPr lang="en-US" dirty="0" smtClean="0"/>
          </a:p>
        </p:txBody>
      </p:sp>
    </p:spTree>
    <p:extLst>
      <p:ext uri="{BB962C8B-B14F-4D97-AF65-F5344CB8AC3E}">
        <p14:creationId xmlns:p14="http://schemas.microsoft.com/office/powerpoint/2010/main" val="3714194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27000" y="127000"/>
            <a:ext cx="11531600" cy="6477000"/>
          </a:xfrm>
          <a:prstGeom prst="rect">
            <a:avLst/>
          </a:prstGeom>
        </p:spPr>
      </p:pic>
    </p:spTree>
    <p:extLst>
      <p:ext uri="{BB962C8B-B14F-4D97-AF65-F5344CB8AC3E}">
        <p14:creationId xmlns:p14="http://schemas.microsoft.com/office/powerpoint/2010/main" val="366857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975"/>
          </a:xfrm>
        </p:spPr>
        <p:txBody>
          <a:bodyPr>
            <a:normAutofit/>
          </a:bodyPr>
          <a:lstStyle/>
          <a:p>
            <a:r>
              <a:rPr lang="en-US" dirty="0" smtClean="0"/>
              <a:t>Basic Operation of Cache memory:</a:t>
            </a:r>
            <a:endParaRPr lang="en-US" dirty="0"/>
          </a:p>
        </p:txBody>
      </p:sp>
      <p:sp>
        <p:nvSpPr>
          <p:cNvPr id="3" name="Content Placeholder 2"/>
          <p:cNvSpPr>
            <a:spLocks noGrp="1"/>
          </p:cNvSpPr>
          <p:nvPr>
            <p:ph idx="1"/>
          </p:nvPr>
        </p:nvSpPr>
        <p:spPr>
          <a:xfrm>
            <a:off x="838200" y="1435100"/>
            <a:ext cx="10515600" cy="4741863"/>
          </a:xfrm>
        </p:spPr>
        <p:txBody>
          <a:bodyPr/>
          <a:lstStyle/>
          <a:p>
            <a:r>
              <a:rPr lang="en-US" dirty="0" smtClean="0"/>
              <a:t>When the CPU needs to access some memory, first the cache is examined.</a:t>
            </a:r>
          </a:p>
          <a:p>
            <a:r>
              <a:rPr lang="en-US" dirty="0" smtClean="0"/>
              <a:t>If the word to be accessed is found in the cache memory, then it is read from the fast memory.</a:t>
            </a:r>
          </a:p>
          <a:p>
            <a:r>
              <a:rPr lang="en-US" dirty="0" smtClean="0"/>
              <a:t>If the word is not found in the cache memory, then it is read from the main memory.</a:t>
            </a:r>
          </a:p>
          <a:p>
            <a:r>
              <a:rPr lang="en-US" dirty="0" smtClean="0"/>
              <a:t>A block of words just accessed in the main memory is automatically transferred to cache memory.</a:t>
            </a:r>
          </a:p>
          <a:p>
            <a:r>
              <a:rPr lang="en-US" dirty="0" smtClean="0"/>
              <a:t>Cache memory contains a replica or the copy of the main memory.</a:t>
            </a:r>
            <a:endParaRPr lang="en-US" dirty="0"/>
          </a:p>
        </p:txBody>
      </p:sp>
    </p:spTree>
    <p:extLst>
      <p:ext uri="{BB962C8B-B14F-4D97-AF65-F5344CB8AC3E}">
        <p14:creationId xmlns:p14="http://schemas.microsoft.com/office/powerpoint/2010/main" val="434442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475"/>
          </a:xfrm>
        </p:spPr>
        <p:txBody>
          <a:bodyPr>
            <a:normAutofit fontScale="90000"/>
          </a:bodyPr>
          <a:lstStyle/>
          <a:p>
            <a:endParaRPr lang="en-US" i="1" dirty="0"/>
          </a:p>
        </p:txBody>
      </p:sp>
      <p:sp>
        <p:nvSpPr>
          <p:cNvPr id="3" name="Content Placeholder 2"/>
          <p:cNvSpPr>
            <a:spLocks noGrp="1"/>
          </p:cNvSpPr>
          <p:nvPr>
            <p:ph idx="1"/>
          </p:nvPr>
        </p:nvSpPr>
        <p:spPr>
          <a:xfrm>
            <a:off x="838200" y="673100"/>
            <a:ext cx="10515600" cy="6184900"/>
          </a:xfrm>
        </p:spPr>
        <p:txBody>
          <a:bodyPr/>
          <a:lstStyle/>
          <a:p>
            <a:r>
              <a:rPr lang="en-US" dirty="0" smtClean="0"/>
              <a:t>When the CPU refers to a memory and finds that word in the cache, it is called “</a:t>
            </a:r>
            <a:r>
              <a:rPr lang="en-US" i="1" dirty="0" smtClean="0"/>
              <a:t>hit”.</a:t>
            </a:r>
          </a:p>
          <a:p>
            <a:r>
              <a:rPr lang="en-US" dirty="0" smtClean="0"/>
              <a:t>When the word is not found in the cache and it is present in the main memory, then it is counted as “</a:t>
            </a:r>
            <a:r>
              <a:rPr lang="en-US" i="1" dirty="0" smtClean="0"/>
              <a:t>miss”.</a:t>
            </a:r>
          </a:p>
          <a:p>
            <a:r>
              <a:rPr lang="en-US" dirty="0" smtClean="0"/>
              <a:t>The ratio of </a:t>
            </a:r>
            <a:r>
              <a:rPr lang="en-US" dirty="0" err="1" smtClean="0"/>
              <a:t>no.of</a:t>
            </a:r>
            <a:r>
              <a:rPr lang="en-US" dirty="0" smtClean="0"/>
              <a:t> hits to the </a:t>
            </a:r>
            <a:r>
              <a:rPr lang="en-US" dirty="0" err="1" smtClean="0"/>
              <a:t>no.of</a:t>
            </a:r>
            <a:r>
              <a:rPr lang="en-US" dirty="0" smtClean="0"/>
              <a:t> total CPU references to memory(hit+ misses)  is called as “</a:t>
            </a:r>
            <a:r>
              <a:rPr lang="en-US" i="1" dirty="0" smtClean="0"/>
              <a:t>hit ratio</a:t>
            </a:r>
            <a:r>
              <a:rPr lang="en-US" dirty="0" smtClean="0"/>
              <a:t>”.</a:t>
            </a:r>
          </a:p>
          <a:p>
            <a:r>
              <a:rPr lang="en-US" dirty="0" smtClean="0"/>
              <a:t>The performance of the cache memory is frequently measured in terms of hit ratio.</a:t>
            </a:r>
          </a:p>
          <a:p>
            <a:r>
              <a:rPr lang="en-US" dirty="0" smtClean="0"/>
              <a:t>Hit ratios are found to be more than 0.9.</a:t>
            </a:r>
          </a:p>
          <a:p>
            <a:r>
              <a:rPr lang="en-US" dirty="0" smtClean="0"/>
              <a:t>            Hit ratio      =    (hit)/(</a:t>
            </a:r>
            <a:r>
              <a:rPr lang="en-US" dirty="0" err="1" smtClean="0"/>
              <a:t>hit+miss</a:t>
            </a:r>
            <a:r>
              <a:rPr lang="en-US" dirty="0" smtClean="0"/>
              <a:t>).</a:t>
            </a:r>
          </a:p>
          <a:p>
            <a:endParaRPr lang="en-US" dirty="0" smtClean="0"/>
          </a:p>
          <a:p>
            <a:endParaRPr lang="en-US" dirty="0" smtClean="0"/>
          </a:p>
        </p:txBody>
      </p:sp>
    </p:spTree>
    <p:extLst>
      <p:ext uri="{BB962C8B-B14F-4D97-AF65-F5344CB8AC3E}">
        <p14:creationId xmlns:p14="http://schemas.microsoft.com/office/powerpoint/2010/main" val="3137652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314325"/>
            <a:ext cx="10515600" cy="1057275"/>
          </a:xfrm>
        </p:spPr>
        <p:txBody>
          <a:bodyPr/>
          <a:lstStyle/>
          <a:p>
            <a:r>
              <a:rPr lang="en-US" dirty="0" smtClean="0"/>
              <a:t>Mapping process:</a:t>
            </a:r>
            <a:endParaRPr lang="en-US" dirty="0"/>
          </a:p>
        </p:txBody>
      </p:sp>
      <p:sp>
        <p:nvSpPr>
          <p:cNvPr id="3" name="Content Placeholder 2"/>
          <p:cNvSpPr>
            <a:spLocks noGrp="1"/>
          </p:cNvSpPr>
          <p:nvPr>
            <p:ph idx="1"/>
          </p:nvPr>
        </p:nvSpPr>
        <p:spPr>
          <a:xfrm>
            <a:off x="342900" y="1625600"/>
            <a:ext cx="11010900" cy="4775200"/>
          </a:xfrm>
        </p:spPr>
        <p:txBody>
          <a:bodyPr/>
          <a:lstStyle/>
          <a:p>
            <a:r>
              <a:rPr lang="en-US" dirty="0" smtClean="0"/>
              <a:t>The transformation of data from main memory to cache memory is called “mapping process”.</a:t>
            </a:r>
          </a:p>
          <a:p>
            <a:r>
              <a:rPr lang="en-US" dirty="0" smtClean="0"/>
              <a:t>There are three types of mapping procedures in the organization of cache memory:</a:t>
            </a:r>
          </a:p>
          <a:p>
            <a:pPr marL="0" indent="0">
              <a:buNone/>
            </a:pPr>
            <a:r>
              <a:rPr lang="en-US" dirty="0" smtClean="0"/>
              <a:t>                   1.  Associative mapping</a:t>
            </a:r>
          </a:p>
          <a:p>
            <a:pPr marL="0" indent="0">
              <a:buNone/>
            </a:pPr>
            <a:r>
              <a:rPr lang="en-US" dirty="0"/>
              <a:t>	</a:t>
            </a:r>
            <a:r>
              <a:rPr lang="en-US" dirty="0" smtClean="0"/>
              <a:t>        2. Direct mapping</a:t>
            </a:r>
          </a:p>
          <a:p>
            <a:pPr marL="0" indent="0">
              <a:buNone/>
            </a:pPr>
            <a:r>
              <a:rPr lang="en-US" dirty="0"/>
              <a:t>	</a:t>
            </a:r>
            <a:r>
              <a:rPr lang="en-US" dirty="0" smtClean="0"/>
              <a:t>        3. Set-associative mapping</a:t>
            </a:r>
          </a:p>
          <a:p>
            <a:pPr marL="0" indent="0">
              <a:buNone/>
            </a:pPr>
            <a:endParaRPr lang="en-US" dirty="0"/>
          </a:p>
        </p:txBody>
      </p:sp>
    </p:spTree>
    <p:extLst>
      <p:ext uri="{BB962C8B-B14F-4D97-AF65-F5344CB8AC3E}">
        <p14:creationId xmlns:p14="http://schemas.microsoft.com/office/powerpoint/2010/main" val="3796761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65100"/>
            <a:ext cx="11087100" cy="660403"/>
          </a:xfrm>
        </p:spPr>
        <p:txBody>
          <a:bodyPr>
            <a:normAutofit fontScale="90000"/>
          </a:bodyPr>
          <a:lstStyle/>
          <a:p>
            <a:r>
              <a:rPr lang="en-US" dirty="0" smtClean="0"/>
              <a:t>Associative Mapping:</a:t>
            </a:r>
            <a:endParaRPr lang="en-US" dirty="0"/>
          </a:p>
        </p:txBody>
      </p:sp>
      <p:sp>
        <p:nvSpPr>
          <p:cNvPr id="3" name="Content Placeholder 2"/>
          <p:cNvSpPr>
            <a:spLocks noGrp="1"/>
          </p:cNvSpPr>
          <p:nvPr>
            <p:ph idx="1"/>
          </p:nvPr>
        </p:nvSpPr>
        <p:spPr>
          <a:xfrm>
            <a:off x="571500" y="1016000"/>
            <a:ext cx="11087100" cy="5524500"/>
          </a:xfrm>
        </p:spPr>
        <p:txBody>
          <a:bodyPr/>
          <a:lstStyle/>
          <a:p>
            <a:r>
              <a:rPr lang="en-US" dirty="0" smtClean="0"/>
              <a:t>The fastest and most flexible cache organization uses an associative memory.</a:t>
            </a:r>
          </a:p>
          <a:p>
            <a:r>
              <a:rPr lang="en-US" dirty="0" smtClean="0"/>
              <a:t>The associative cache memory stores both the address and the content i.e., data of the memory word.</a:t>
            </a:r>
          </a:p>
          <a:p>
            <a:pPr marL="0" indent="0">
              <a:buNone/>
            </a:pPr>
            <a:r>
              <a:rPr lang="en-US" dirty="0" smtClean="0"/>
              <a:t>                                         CPU address(15 bits)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49727222"/>
              </p:ext>
            </p:extLst>
          </p:nvPr>
        </p:nvGraphicFramePr>
        <p:xfrm>
          <a:off x="4343400" y="4394199"/>
          <a:ext cx="4546600" cy="2514602"/>
        </p:xfrm>
        <a:graphic>
          <a:graphicData uri="http://schemas.openxmlformats.org/drawingml/2006/table">
            <a:tbl>
              <a:tblPr firstRow="1" bandRow="1">
                <a:tableStyleId>{5C22544A-7EE6-4342-B048-85BDC9FD1C3A}</a:tableStyleId>
              </a:tblPr>
              <a:tblGrid>
                <a:gridCol w="2273300">
                  <a:extLst>
                    <a:ext uri="{9D8B030D-6E8A-4147-A177-3AD203B41FA5}">
                      <a16:colId xmlns:a16="http://schemas.microsoft.com/office/drawing/2014/main" val="2232911947"/>
                    </a:ext>
                  </a:extLst>
                </a:gridCol>
                <a:gridCol w="2273300">
                  <a:extLst>
                    <a:ext uri="{9D8B030D-6E8A-4147-A177-3AD203B41FA5}">
                      <a16:colId xmlns:a16="http://schemas.microsoft.com/office/drawing/2014/main" val="2847771397"/>
                    </a:ext>
                  </a:extLst>
                </a:gridCol>
              </a:tblGrid>
              <a:tr h="488704">
                <a:tc>
                  <a:txBody>
                    <a:bodyPr/>
                    <a:lstStyle/>
                    <a:p>
                      <a:r>
                        <a:rPr lang="en-US" baseline="0" dirty="0" smtClean="0">
                          <a:solidFill>
                            <a:schemeClr val="tx1"/>
                          </a:solidFill>
                        </a:rPr>
                        <a:t>   0 1 0 0 0</a:t>
                      </a:r>
                      <a:endParaRPr lang="en-US" baseline="0" dirty="0">
                        <a:solidFill>
                          <a:schemeClr val="tx1"/>
                        </a:solidFill>
                      </a:endParaRPr>
                    </a:p>
                  </a:txBody>
                  <a:tcPr/>
                </a:tc>
                <a:tc>
                  <a:txBody>
                    <a:bodyPr/>
                    <a:lstStyle/>
                    <a:p>
                      <a:r>
                        <a:rPr lang="en-US" baseline="0" dirty="0" smtClean="0"/>
                        <a:t>  </a:t>
                      </a:r>
                      <a:r>
                        <a:rPr lang="en-US" baseline="0" dirty="0" smtClean="0">
                          <a:solidFill>
                            <a:schemeClr val="tx1"/>
                          </a:solidFill>
                        </a:rPr>
                        <a:t>3   4  5  0</a:t>
                      </a:r>
                      <a:endParaRPr lang="en-US" baseline="0" dirty="0">
                        <a:solidFill>
                          <a:schemeClr val="tx1"/>
                        </a:solidFill>
                      </a:endParaRPr>
                    </a:p>
                  </a:txBody>
                  <a:tcPr/>
                </a:tc>
                <a:extLst>
                  <a:ext uri="{0D108BD9-81ED-4DB2-BD59-A6C34878D82A}">
                    <a16:rowId xmlns:a16="http://schemas.microsoft.com/office/drawing/2014/main" val="2130610307"/>
                  </a:ext>
                </a:extLst>
              </a:tr>
              <a:tr h="426505">
                <a:tc>
                  <a:txBody>
                    <a:bodyPr/>
                    <a:lstStyle/>
                    <a:p>
                      <a:r>
                        <a:rPr lang="en-US" baseline="0" dirty="0" smtClean="0">
                          <a:solidFill>
                            <a:schemeClr val="tx1"/>
                          </a:solidFill>
                        </a:rPr>
                        <a:t>   </a:t>
                      </a:r>
                      <a:r>
                        <a:rPr lang="en-US" b="1" baseline="0" dirty="0" smtClean="0">
                          <a:solidFill>
                            <a:schemeClr val="tx1"/>
                          </a:solidFill>
                        </a:rPr>
                        <a:t>0  2 7 7 7</a:t>
                      </a:r>
                      <a:endParaRPr lang="en-US" b="1" baseline="0" dirty="0">
                        <a:solidFill>
                          <a:schemeClr val="tx1"/>
                        </a:solidFill>
                      </a:endParaRPr>
                    </a:p>
                  </a:txBody>
                  <a:tcPr/>
                </a:tc>
                <a:tc>
                  <a:txBody>
                    <a:bodyPr/>
                    <a:lstStyle/>
                    <a:p>
                      <a:r>
                        <a:rPr lang="en-US" b="1" baseline="0" dirty="0" smtClean="0">
                          <a:solidFill>
                            <a:schemeClr val="bg1"/>
                          </a:solidFill>
                        </a:rPr>
                        <a:t> </a:t>
                      </a:r>
                      <a:r>
                        <a:rPr lang="en-US" b="1" baseline="0" dirty="0" smtClean="0">
                          <a:solidFill>
                            <a:schemeClr val="tx1"/>
                          </a:solidFill>
                        </a:rPr>
                        <a:t>6  7  1  0   </a:t>
                      </a:r>
                      <a:endParaRPr lang="en-US" b="1" baseline="0" dirty="0">
                        <a:solidFill>
                          <a:schemeClr val="tx1"/>
                        </a:solidFill>
                      </a:endParaRPr>
                    </a:p>
                  </a:txBody>
                  <a:tcPr/>
                </a:tc>
                <a:extLst>
                  <a:ext uri="{0D108BD9-81ED-4DB2-BD59-A6C34878D82A}">
                    <a16:rowId xmlns:a16="http://schemas.microsoft.com/office/drawing/2014/main" val="2984742933"/>
                  </a:ext>
                </a:extLst>
              </a:tr>
              <a:tr h="426505">
                <a:tc>
                  <a:txBody>
                    <a:bodyPr/>
                    <a:lstStyle/>
                    <a:p>
                      <a:r>
                        <a:rPr lang="en-US" dirty="0" smtClean="0"/>
                        <a:t>   </a:t>
                      </a:r>
                      <a:r>
                        <a:rPr lang="en-US" b="1" dirty="0" smtClean="0"/>
                        <a:t>2  2  3  4  5</a:t>
                      </a:r>
                      <a:endParaRPr lang="en-US" b="1" dirty="0"/>
                    </a:p>
                  </a:txBody>
                  <a:tcPr/>
                </a:tc>
                <a:tc>
                  <a:txBody>
                    <a:bodyPr/>
                    <a:lstStyle/>
                    <a:p>
                      <a:r>
                        <a:rPr lang="en-US" dirty="0" smtClean="0"/>
                        <a:t>  </a:t>
                      </a:r>
                      <a:r>
                        <a:rPr lang="en-US" b="1" dirty="0" smtClean="0"/>
                        <a:t>1  2  3</a:t>
                      </a:r>
                      <a:r>
                        <a:rPr lang="en-US" b="1" baseline="0" dirty="0" smtClean="0"/>
                        <a:t>  4</a:t>
                      </a:r>
                      <a:endParaRPr lang="en-US" b="1" dirty="0"/>
                    </a:p>
                  </a:txBody>
                  <a:tcPr/>
                </a:tc>
                <a:extLst>
                  <a:ext uri="{0D108BD9-81ED-4DB2-BD59-A6C34878D82A}">
                    <a16:rowId xmlns:a16="http://schemas.microsoft.com/office/drawing/2014/main" val="2264959917"/>
                  </a:ext>
                </a:extLst>
              </a:tr>
              <a:tr h="117288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45359670"/>
                  </a:ext>
                </a:extLst>
              </a:tr>
            </a:tbl>
          </a:graphicData>
        </a:graphic>
      </p:graphicFrame>
      <p:cxnSp>
        <p:nvCxnSpPr>
          <p:cNvPr id="6" name="Straight Arrow Connector 5"/>
          <p:cNvCxnSpPr/>
          <p:nvPr/>
        </p:nvCxnSpPr>
        <p:spPr>
          <a:xfrm flipH="1">
            <a:off x="3295650" y="4610099"/>
            <a:ext cx="10541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890000" y="4610099"/>
            <a:ext cx="10287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83100" y="3670300"/>
            <a:ext cx="3289300" cy="5334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Argument register</a:t>
            </a:r>
            <a:endParaRPr lang="en-US" b="1" dirty="0">
              <a:solidFill>
                <a:schemeClr val="tx1"/>
              </a:solidFill>
            </a:endParaRPr>
          </a:p>
        </p:txBody>
      </p:sp>
      <p:cxnSp>
        <p:nvCxnSpPr>
          <p:cNvPr id="14" name="Straight Arrow Connector 13"/>
          <p:cNvCxnSpPr/>
          <p:nvPr/>
        </p:nvCxnSpPr>
        <p:spPr>
          <a:xfrm>
            <a:off x="5664200" y="3302000"/>
            <a:ext cx="12700" cy="36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349500" y="4394199"/>
            <a:ext cx="965200" cy="4318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Address</a:t>
            </a:r>
            <a:endParaRPr lang="en-US" b="1" dirty="0">
              <a:solidFill>
                <a:schemeClr val="tx1"/>
              </a:solidFill>
            </a:endParaRPr>
          </a:p>
        </p:txBody>
      </p:sp>
      <p:cxnSp>
        <p:nvCxnSpPr>
          <p:cNvPr id="17" name="Straight Arrow Connector 16"/>
          <p:cNvCxnSpPr/>
          <p:nvPr/>
        </p:nvCxnSpPr>
        <p:spPr>
          <a:xfrm flipH="1">
            <a:off x="2006600" y="6019800"/>
            <a:ext cx="2336800" cy="12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9918700" y="4394199"/>
            <a:ext cx="1892300" cy="431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977900" y="5753100"/>
            <a:ext cx="1028700" cy="609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Cache memory</a:t>
            </a:r>
            <a:endParaRPr lang="en-US" b="1" dirty="0">
              <a:solidFill>
                <a:schemeClr val="tx1"/>
              </a:solidFill>
            </a:endParaRPr>
          </a:p>
        </p:txBody>
      </p:sp>
      <p:sp>
        <p:nvSpPr>
          <p:cNvPr id="31" name="Rectangle 30"/>
          <p:cNvSpPr/>
          <p:nvPr/>
        </p:nvSpPr>
        <p:spPr>
          <a:xfrm>
            <a:off x="9918700" y="4394199"/>
            <a:ext cx="673100" cy="533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Data</a:t>
            </a:r>
            <a:endParaRPr lang="en-US" b="1" dirty="0">
              <a:solidFill>
                <a:schemeClr val="tx1"/>
              </a:solidFill>
            </a:endParaRPr>
          </a:p>
        </p:txBody>
      </p:sp>
    </p:spTree>
    <p:extLst>
      <p:ext uri="{BB962C8B-B14F-4D97-AF65-F5344CB8AC3E}">
        <p14:creationId xmlns:p14="http://schemas.microsoft.com/office/powerpoint/2010/main" val="1646507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9075"/>
          </a:xfrm>
        </p:spPr>
        <p:txBody>
          <a:bodyPr>
            <a:normAutofit fontScale="90000"/>
          </a:bodyPr>
          <a:lstStyle/>
          <a:p>
            <a:endParaRPr lang="en-US" dirty="0"/>
          </a:p>
        </p:txBody>
      </p:sp>
      <p:sp>
        <p:nvSpPr>
          <p:cNvPr id="3" name="Content Placeholder 2"/>
          <p:cNvSpPr>
            <a:spLocks noGrp="1"/>
          </p:cNvSpPr>
          <p:nvPr>
            <p:ph idx="1"/>
          </p:nvPr>
        </p:nvSpPr>
        <p:spPr>
          <a:xfrm>
            <a:off x="838200" y="736600"/>
            <a:ext cx="10515600" cy="5440363"/>
          </a:xfrm>
        </p:spPr>
        <p:txBody>
          <a:bodyPr/>
          <a:lstStyle/>
          <a:p>
            <a:r>
              <a:rPr lang="en-US" dirty="0" smtClean="0"/>
              <a:t>The diagram shows three words presently stored in the cache.</a:t>
            </a:r>
          </a:p>
          <a:p>
            <a:r>
              <a:rPr lang="en-US" dirty="0" smtClean="0"/>
              <a:t>The address value is of 15 bits which is shown in 5 digit octal number.</a:t>
            </a:r>
          </a:p>
          <a:p>
            <a:r>
              <a:rPr lang="en-US" dirty="0" smtClean="0"/>
              <a:t>Its corresponding 12-bit word is show in 4-digit octal number.</a:t>
            </a:r>
          </a:p>
          <a:p>
            <a:r>
              <a:rPr lang="en-US" dirty="0" smtClean="0"/>
              <a:t>A CPU address of 15-bits is stored in the argument register and the associative memory is searched for the matching address .</a:t>
            </a:r>
          </a:p>
          <a:p>
            <a:r>
              <a:rPr lang="en-US" dirty="0" smtClean="0"/>
              <a:t>If the address is found, it is </a:t>
            </a:r>
            <a:r>
              <a:rPr lang="en-US" i="1" dirty="0" smtClean="0"/>
              <a:t>hit </a:t>
            </a:r>
            <a:r>
              <a:rPr lang="en-US" dirty="0" smtClean="0"/>
              <a:t>and the word is read into the </a:t>
            </a:r>
            <a:r>
              <a:rPr lang="en-US" dirty="0" err="1" smtClean="0"/>
              <a:t>CPU,if</a:t>
            </a:r>
            <a:r>
              <a:rPr lang="en-US" dirty="0" smtClean="0"/>
              <a:t> the address is not found, then it is miss and the word is read from the main memory and the address data pair is then transferred to the cache memory.</a:t>
            </a:r>
          </a:p>
          <a:p>
            <a:r>
              <a:rPr lang="en-US" dirty="0" smtClean="0"/>
              <a:t>If the cache is full, then the words in the cache are to be displaced to make room for new words.</a:t>
            </a:r>
          </a:p>
          <a:p>
            <a:endParaRPr lang="en-US" dirty="0"/>
          </a:p>
        </p:txBody>
      </p:sp>
    </p:spTree>
    <p:extLst>
      <p:ext uri="{BB962C8B-B14F-4D97-AF65-F5344CB8AC3E}">
        <p14:creationId xmlns:p14="http://schemas.microsoft.com/office/powerpoint/2010/main" val="1266619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TotalTime>
  <Words>980</Words>
  <Application>Microsoft Office PowerPoint</Application>
  <PresentationFormat>Widescreen</PresentationFormat>
  <Paragraphs>118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Cache  Memory</vt:lpstr>
      <vt:lpstr> Introduction:</vt:lpstr>
      <vt:lpstr>PowerPoint Presentation</vt:lpstr>
      <vt:lpstr>PowerPoint Presentation</vt:lpstr>
      <vt:lpstr>Basic Operation of Cache memory:</vt:lpstr>
      <vt:lpstr>PowerPoint Presentation</vt:lpstr>
      <vt:lpstr>Mapping process:</vt:lpstr>
      <vt:lpstr>Associative Mapping:</vt:lpstr>
      <vt:lpstr>PowerPoint Presentation</vt:lpstr>
      <vt:lpstr>Direct Mapping:</vt:lpstr>
      <vt:lpstr>Addressing relationships between main and cahe memories:</vt:lpstr>
      <vt:lpstr>Direct mapping cache organization:</vt:lpstr>
      <vt:lpstr>PowerPoint Presentation</vt:lpstr>
      <vt:lpstr>Set-Associative Mapping:</vt:lpstr>
      <vt:lpstr>PowerPoint Presentation</vt:lpstr>
      <vt:lpstr>Writing into cache:</vt:lpstr>
      <vt:lpstr>PowerPoint Presentation</vt:lpstr>
      <vt:lpstr>Cache Initialization: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Cache  Memory</dc:title>
  <dc:creator>Nawaz</dc:creator>
  <cp:lastModifiedBy>Nawaz</cp:lastModifiedBy>
  <cp:revision>29</cp:revision>
  <dcterms:created xsi:type="dcterms:W3CDTF">2018-04-20T01:40:15Z</dcterms:created>
  <dcterms:modified xsi:type="dcterms:W3CDTF">2018-04-29T21:29:44Z</dcterms:modified>
</cp:coreProperties>
</file>